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6" r:id="rId4"/>
  </p:sldMasterIdLst>
  <p:notesMasterIdLst>
    <p:notesMasterId r:id="rId13"/>
  </p:notesMasterIdLst>
  <p:handoutMasterIdLst>
    <p:handoutMasterId r:id="rId14"/>
  </p:handoutMasterIdLst>
  <p:sldIdLst>
    <p:sldId id="287" r:id="rId5"/>
    <p:sldId id="289" r:id="rId6"/>
    <p:sldId id="292" r:id="rId7"/>
    <p:sldId id="301" r:id="rId8"/>
    <p:sldId id="299" r:id="rId9"/>
    <p:sldId id="295" r:id="rId10"/>
    <p:sldId id="297" r:id="rId11"/>
    <p:sldId id="298" r:id="rId12"/>
  </p:sldIdLst>
  <p:sldSz cx="9144000" cy="6858000" type="screen4x3"/>
  <p:notesSz cx="6858000" cy="9144000"/>
  <p:embeddedFontLst>
    <p:embeddedFont>
      <p:font typeface="Cantarell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65A66"/>
    <a:srgbClr val="72808A"/>
    <a:srgbClr val="0099B5"/>
    <a:srgbClr val="00B69D"/>
    <a:srgbClr val="FFFFFF"/>
    <a:srgbClr val="000000"/>
    <a:srgbClr val="97C000"/>
    <a:srgbClr val="E30083"/>
    <a:srgbClr val="1182EA"/>
    <a:srgbClr val="EE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0514" autoAdjust="0"/>
  </p:normalViewPr>
  <p:slideViewPr>
    <p:cSldViewPr snapToGrid="0">
      <p:cViewPr varScale="1">
        <p:scale>
          <a:sx n="76" d="100"/>
          <a:sy n="76" d="100"/>
        </p:scale>
        <p:origin x="-1421" y="-91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D9A2C-1224-45BB-9EC2-ED85A337299D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21B24-783F-4785-AEFA-DC900429CF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6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E8348-5C75-4277-B91F-4768596546A6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B81E-59E5-497E-A9DA-40D5ABD01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1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9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9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9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9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9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9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92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9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8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411307" y="252452"/>
            <a:ext cx="6427893" cy="5590259"/>
          </a:xfrm>
          <a:prstGeom prst="roundRect">
            <a:avLst>
              <a:gd name="adj" fmla="val 50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3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iU2fCNuOrTAhUqLsAKHcmYDqYQjRwIBw&amp;url=http://medwaylabour.org.uk/&amp;psig=AFQjCNElWUUH6pDT7ea_h_4H0JXtKAByFw&amp;ust=149468127207828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242929" y="389953"/>
            <a:ext cx="559626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0" kern="120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3242929" y="970484"/>
            <a:ext cx="5816010" cy="5101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GB" sz="2600" dirty="0" smtClean="0">
              <a:solidFill>
                <a:srgbClr val="465A66"/>
              </a:solidFill>
              <a:latin typeface="Calibri" panose="020F0502020204030204" pitchFamily="34" charset="0"/>
            </a:endParaRPr>
          </a:p>
          <a:p>
            <a:pPr marL="1028700" lvl="1" indent="0">
              <a:buNone/>
            </a:pPr>
            <a:endParaRPr lang="en-GB" sz="28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lnSpc>
                <a:spcPct val="150000"/>
              </a:lnSpc>
              <a:buNone/>
            </a:pPr>
            <a:endParaRPr lang="en-GB" sz="2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42929" y="127591"/>
            <a:ext cx="5816010" cy="842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0" kern="120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600" dirty="0">
              <a:solidFill>
                <a:srgbClr val="465A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2193" y="0"/>
            <a:ext cx="922619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607" y="4119124"/>
            <a:ext cx="6114643" cy="26306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3110" y="336050"/>
            <a:ext cx="7395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Wiltshire </a:t>
            </a:r>
            <a:r>
              <a:rPr lang="en-GB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Commemorates</a:t>
            </a:r>
          </a:p>
          <a:p>
            <a:pPr algn="ctr"/>
            <a:r>
              <a:rPr lang="en-GB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</a:p>
          <a:p>
            <a:pPr algn="ctr"/>
            <a:r>
              <a:rPr lang="en-GB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World War </a:t>
            </a:r>
          </a:p>
          <a:p>
            <a:pPr algn="ctr"/>
            <a:endParaRPr lang="en-GB" sz="360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3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 to </a:t>
            </a:r>
            <a:r>
              <a:rPr lang="en-GB" sz="3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them</a:t>
            </a:r>
          </a:p>
          <a:p>
            <a:pPr algn="ctr"/>
            <a:r>
              <a:rPr lang="en-GB" sz="3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</a:t>
            </a:r>
            <a:r>
              <a:rPr lang="en-GB" sz="3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 planting </a:t>
            </a:r>
          </a:p>
          <a:p>
            <a:pPr algn="ctr"/>
            <a:endParaRPr lang="en-GB" sz="36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12" y="6071919"/>
            <a:ext cx="2482202" cy="5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242929" y="319705"/>
            <a:ext cx="5596269" cy="75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0" kern="120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3327989" y="1637413"/>
            <a:ext cx="5741583" cy="4413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2400" b="1" dirty="0" smtClean="0">
              <a:solidFill>
                <a:srgbClr val="465A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3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95040" y="319705"/>
            <a:ext cx="55745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Commemorating the end of the First World War in Wiltshire</a:t>
            </a:r>
            <a:endParaRPr lang="en-GB" sz="3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8800" y="1808480"/>
            <a:ext cx="6045200" cy="2009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a legacy to mark the centenary of WW1</a:t>
            </a:r>
          </a:p>
          <a:p>
            <a:pPr algn="ctr">
              <a:spcAft>
                <a:spcPts val="1200"/>
              </a:spcAft>
            </a:pPr>
            <a:r>
              <a:rPr lang="en-GB" sz="28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communities invited to plant around 10,000 trees across the county</a:t>
            </a:r>
          </a:p>
        </p:txBody>
      </p:sp>
      <p:pic>
        <p:nvPicPr>
          <p:cNvPr id="21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12" y="6071919"/>
            <a:ext cx="2482202" cy="5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242929" y="244549"/>
            <a:ext cx="5596269" cy="75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0" kern="120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3327989" y="1637413"/>
            <a:ext cx="5741583" cy="4413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2400" b="1" dirty="0" smtClean="0">
              <a:solidFill>
                <a:srgbClr val="465A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3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21" y="6091461"/>
            <a:ext cx="2482202" cy="5712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87789" y="0"/>
            <a:ext cx="6075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with local communities</a:t>
            </a:r>
            <a:endParaRPr lang="en-GB" sz="3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0641" y="584775"/>
            <a:ext cx="65633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Calibri" panose="020F050202020403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boards invited to participate - many have set up sub-groups focused on:</a:t>
            </a:r>
          </a:p>
          <a:p>
            <a:pPr marL="1165225" lvl="3" indent="-344488">
              <a:buFont typeface="Calibri" panose="020F050202020403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with local groups and schools</a:t>
            </a:r>
          </a:p>
          <a:p>
            <a:pPr marL="1165225" lvl="3" indent="-344488">
              <a:buFont typeface="Calibri" panose="020F050202020403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Identifying appropriate locations and sites for tree planting in their communities</a:t>
            </a:r>
          </a:p>
          <a:p>
            <a:pPr marL="1165225" lvl="3" indent="-344488">
              <a:buFont typeface="Calibri" panose="020F050202020403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ongoing maintenance and care of these sites</a:t>
            </a:r>
          </a:p>
          <a:p>
            <a:pPr marL="1165225" lvl="3" indent="-344488">
              <a:buFont typeface="Calibri" panose="020F050202020403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they will commemorate the site with plaques etc.</a:t>
            </a:r>
          </a:p>
          <a:p>
            <a:pPr marL="457200" indent="-2809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Woodland Trust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provide the trees</a:t>
            </a:r>
          </a:p>
          <a:p>
            <a:pPr marL="457200" indent="-2809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Landmarc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idverde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assist with the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planting</a:t>
            </a:r>
            <a:endParaRPr lang="en-GB" sz="2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2809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Western Forestry Commission and the MoD contributing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242929" y="244549"/>
            <a:ext cx="5596269" cy="75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0" kern="120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3327989" y="1637413"/>
            <a:ext cx="5741583" cy="4413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2400" b="1" dirty="0" smtClean="0">
              <a:solidFill>
                <a:srgbClr val="465A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3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12" y="6071919"/>
            <a:ext cx="2482202" cy="5712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42929" y="223498"/>
            <a:ext cx="5661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steps…</a:t>
            </a:r>
            <a:endParaRPr lang="en-GB" sz="3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9281" y="841005"/>
            <a:ext cx="577523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bid will be submitted to the Woodland Trust in January 2018 to identify the locations and secure the trees</a:t>
            </a:r>
          </a:p>
          <a:p>
            <a:pPr marL="3635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bid will include information from each community area – covered on next slide</a:t>
            </a:r>
          </a:p>
          <a:p>
            <a:pPr marL="3635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 for collation of this information -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2017</a:t>
            </a:r>
            <a:endParaRPr lang="en-GB" sz="2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049889" y="-42600"/>
            <a:ext cx="5596269" cy="75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0" kern="120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3327989" y="1637413"/>
            <a:ext cx="5741583" cy="4413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2400" b="1" dirty="0" smtClean="0">
              <a:solidFill>
                <a:srgbClr val="465A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3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12" y="6071919"/>
            <a:ext cx="2482202" cy="5712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53107" y="165193"/>
            <a:ext cx="5493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Bid information required…</a:t>
            </a:r>
            <a:endParaRPr lang="en-GB" sz="3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9889" y="830484"/>
            <a:ext cx="60631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Location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where trees will be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planted plus map and photograph</a:t>
            </a:r>
            <a:endParaRPr lang="en-GB" sz="2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Size of the site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Soil type – clay, sandy, silty, peaty, chalky and loamy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Estimated number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of trees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to be planted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Responsibility for ongoing maintenance and acre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Proposed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date to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plant – November 2018</a:t>
            </a:r>
            <a:endParaRPr lang="en-GB" sz="2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Organisation/group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contact details </a:t>
            </a:r>
          </a:p>
        </p:txBody>
      </p:sp>
    </p:spTree>
    <p:extLst>
      <p:ext uri="{BB962C8B-B14F-4D97-AF65-F5344CB8AC3E}">
        <p14:creationId xmlns:p14="http://schemas.microsoft.com/office/powerpoint/2010/main" val="161530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242929" y="244549"/>
            <a:ext cx="5596269" cy="75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0" kern="120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3327989" y="1157599"/>
            <a:ext cx="5741583" cy="4893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2400" b="1" dirty="0" smtClean="0">
              <a:solidFill>
                <a:srgbClr val="465A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3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12" y="6071919"/>
            <a:ext cx="2482202" cy="5712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42929" y="86504"/>
            <a:ext cx="58266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- how much land is needed?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5446" y="1402591"/>
            <a:ext cx="48768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30 trees = </a:t>
            </a:r>
            <a:r>
              <a:rPr lang="en-GB" sz="2400" dirty="0" smtClean="0">
                <a:latin typeface="Calibri" panose="020F0502020204030204" pitchFamily="34" charset="0"/>
              </a:rPr>
              <a:t>one </a:t>
            </a:r>
            <a:r>
              <a:rPr lang="en-GB" sz="2400" dirty="0">
                <a:latin typeface="Calibri" panose="020F0502020204030204" pitchFamily="34" charset="0"/>
              </a:rPr>
              <a:t>tennis court</a:t>
            </a:r>
          </a:p>
          <a:p>
            <a:pPr algn="ctr"/>
            <a:r>
              <a:rPr lang="en-GB" sz="2400" dirty="0">
                <a:latin typeface="Calibri" panose="020F0502020204030204" pitchFamily="34" charset="0"/>
              </a:rPr>
              <a:t>(2,106sqft /196sqm</a:t>
            </a:r>
            <a:r>
              <a:rPr lang="en-GB" sz="2400" dirty="0" smtClean="0">
                <a:latin typeface="Calibri" panose="020F0502020204030204" pitchFamily="34" charset="0"/>
              </a:rPr>
              <a:t>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47852" y="2319814"/>
            <a:ext cx="4886040" cy="11079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100 trees = four tennis courts</a:t>
            </a:r>
          </a:p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(8,424sqft /784sqm)</a:t>
            </a:r>
          </a:p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32469" y="3515157"/>
            <a:ext cx="488604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420 trees = a football pitch</a:t>
            </a:r>
          </a:p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(13,000sqyds /10,800sqm)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532469" y="4978719"/>
            <a:ext cx="4886040" cy="830997"/>
          </a:xfrm>
          <a:prstGeom prst="rect">
            <a:avLst/>
          </a:prstGeom>
          <a:solidFill>
            <a:srgbClr val="2D411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dirty="0">
                <a:latin typeface="Calibri" panose="020F0502020204030204" pitchFamily="34" charset="0"/>
              </a:rPr>
              <a:t>A woodland - between </a:t>
            </a:r>
            <a:r>
              <a:rPr lang="en-GB" sz="2400" dirty="0" smtClean="0">
                <a:latin typeface="Calibri" panose="020F0502020204030204" pitchFamily="34" charset="0"/>
              </a:rPr>
              <a:t>seven to </a:t>
            </a:r>
            <a:br>
              <a:rPr lang="en-GB" sz="2400" dirty="0" smtClean="0">
                <a:latin typeface="Calibri" panose="020F0502020204030204" pitchFamily="34" charset="0"/>
              </a:rPr>
            </a:br>
            <a:r>
              <a:rPr lang="en-GB" sz="2400" dirty="0" smtClean="0">
                <a:latin typeface="Calibri" panose="020F0502020204030204" pitchFamily="34" charset="0"/>
              </a:rPr>
              <a:t>eight </a:t>
            </a:r>
            <a:r>
              <a:rPr lang="en-GB" sz="2400" dirty="0">
                <a:latin typeface="Calibri" panose="020F0502020204030204" pitchFamily="34" charset="0"/>
              </a:rPr>
              <a:t>hectares </a:t>
            </a:r>
          </a:p>
        </p:txBody>
      </p:sp>
    </p:spTree>
    <p:extLst>
      <p:ext uri="{BB962C8B-B14F-4D97-AF65-F5344CB8AC3E}">
        <p14:creationId xmlns:p14="http://schemas.microsoft.com/office/powerpoint/2010/main" val="3126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-34290"/>
            <a:ext cx="9207347" cy="689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ight Arrow 54"/>
          <p:cNvSpPr/>
          <p:nvPr/>
        </p:nvSpPr>
        <p:spPr>
          <a:xfrm>
            <a:off x="212942" y="5417352"/>
            <a:ext cx="8626256" cy="43204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291840" y="83442"/>
            <a:ext cx="5547358" cy="91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0" kern="120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3817088" y="2360428"/>
            <a:ext cx="5252484" cy="3690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2400" b="1" dirty="0" smtClean="0">
              <a:solidFill>
                <a:srgbClr val="465A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3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7692370" y="2049241"/>
            <a:ext cx="0" cy="321622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>
          <a:xfrm flipH="1" flipV="1">
            <a:off x="6073803" y="3513955"/>
            <a:ext cx="4084" cy="119296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>
          <a:xfrm flipV="1">
            <a:off x="4628779" y="1772242"/>
            <a:ext cx="0" cy="343715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>
          <a:xfrm flipV="1">
            <a:off x="1883582" y="3851875"/>
            <a:ext cx="0" cy="133052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>
          <a:xfrm flipV="1">
            <a:off x="878844" y="2096867"/>
            <a:ext cx="0" cy="316859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>
          <a:xfrm flipV="1">
            <a:off x="2894458" y="1618354"/>
            <a:ext cx="0" cy="355293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pSp>
        <p:nvGrpSpPr>
          <p:cNvPr id="65" name="Group 64"/>
          <p:cNvGrpSpPr/>
          <p:nvPr/>
        </p:nvGrpSpPr>
        <p:grpSpPr>
          <a:xfrm>
            <a:off x="7327790" y="5245600"/>
            <a:ext cx="729160" cy="775552"/>
            <a:chOff x="7668344" y="4524695"/>
            <a:chExt cx="643061" cy="649160"/>
          </a:xfrm>
        </p:grpSpPr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4524695"/>
              <a:ext cx="643061" cy="649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7740004" y="4727393"/>
              <a:ext cx="4997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 smtClean="0">
                  <a:solidFill>
                    <a:prstClr val="white"/>
                  </a:solidFill>
                  <a:latin typeface="Calibri"/>
                </a:rPr>
                <a:t>2019</a:t>
              </a:r>
              <a:endParaRPr lang="en-GB" sz="11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262207" y="2533049"/>
            <a:ext cx="1609364" cy="861774"/>
          </a:xfrm>
          <a:prstGeom prst="rect">
            <a:avLst/>
          </a:prstGeom>
          <a:solidFill>
            <a:srgbClr val="1F497D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0" dirty="0" smtClean="0">
                <a:solidFill>
                  <a:prstClr val="white"/>
                </a:solidFill>
                <a:latin typeface="Calibri"/>
              </a:rPr>
              <a:t>Woodland  tree planting e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vent on Saturday 10 or  Sunday 11 November 2018 to mark the end of </a:t>
            </a:r>
            <a:r>
              <a:rPr lang="en-GB" sz="1000" b="1" kern="0" dirty="0" smtClean="0">
                <a:solidFill>
                  <a:prstClr val="white"/>
                </a:solidFill>
                <a:latin typeface="Calibri"/>
              </a:rPr>
              <a:t>the First World War</a:t>
            </a: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8318" y="1187467"/>
            <a:ext cx="1384028" cy="861774"/>
          </a:xfrm>
          <a:prstGeom prst="rect">
            <a:avLst/>
          </a:prstGeom>
          <a:solidFill>
            <a:srgbClr val="1F497D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Presentation by CEMs to area boards to seek information about local planting proposals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63637" y="4696874"/>
            <a:ext cx="2167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 smtClean="0">
                <a:solidFill>
                  <a:prstClr val="white"/>
                </a:solidFill>
                <a:latin typeface="Calibri"/>
              </a:rPr>
              <a:t> </a:t>
            </a:r>
            <a:endParaRPr lang="en-GB" sz="11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02787" y="1011429"/>
            <a:ext cx="1573406" cy="1015663"/>
          </a:xfrm>
          <a:prstGeom prst="rect">
            <a:avLst/>
          </a:prstGeom>
          <a:solidFill>
            <a:srgbClr val="1F497D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Event to mark the completion of </a:t>
            </a:r>
            <a:r>
              <a:rPr lang="en-GB" sz="1000" b="1" kern="0" dirty="0" smtClean="0">
                <a:solidFill>
                  <a:prstClr val="white"/>
                </a:solidFill>
                <a:latin typeface="Calibri"/>
              </a:rPr>
              <a:t>the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memorial wood – coinciding with return of the last Wiltshire regiment from France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23134" y="1319206"/>
            <a:ext cx="1266702" cy="400110"/>
          </a:xfrm>
          <a:prstGeom prst="rect">
            <a:avLst/>
          </a:prstGeom>
          <a:solidFill>
            <a:srgbClr val="1F497D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0" dirty="0">
                <a:solidFill>
                  <a:prstClr val="white"/>
                </a:solidFill>
                <a:latin typeface="Calibri"/>
              </a:rPr>
              <a:t>T</a:t>
            </a:r>
            <a:r>
              <a:rPr kumimoji="0" lang="en-GB" sz="1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ree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planting by communities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47752" y="2938869"/>
            <a:ext cx="1587452" cy="861774"/>
          </a:xfrm>
          <a:prstGeom prst="rect">
            <a:avLst/>
          </a:prstGeom>
          <a:solidFill>
            <a:srgbClr val="1F497D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b="1" kern="0" dirty="0" smtClean="0">
                <a:solidFill>
                  <a:prstClr val="white"/>
                </a:solidFill>
                <a:latin typeface="Calibri"/>
              </a:rPr>
              <a:t>CEMs working with area board sub-groups, community groups, schools and organisations to </a:t>
            </a:r>
            <a:r>
              <a:rPr lang="en-GB" sz="1000" b="1" kern="0" dirty="0">
                <a:solidFill>
                  <a:prstClr val="white"/>
                </a:solidFill>
                <a:latin typeface="Calibri"/>
              </a:rPr>
              <a:t>collate </a:t>
            </a:r>
            <a:r>
              <a:rPr lang="en-GB" sz="1000" b="1" kern="0" dirty="0" smtClean="0">
                <a:solidFill>
                  <a:prstClr val="white"/>
                </a:solidFill>
                <a:latin typeface="Calibri"/>
              </a:rPr>
              <a:t>information</a:t>
            </a:r>
            <a:endParaRPr lang="en-GB" sz="1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itle 6"/>
          <p:cNvSpPr txBox="1">
            <a:spLocks/>
          </p:cNvSpPr>
          <p:nvPr/>
        </p:nvSpPr>
        <p:spPr>
          <a:xfrm>
            <a:off x="426891" y="245656"/>
            <a:ext cx="8229600" cy="8567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Tree planting timeline </a:t>
            </a:r>
            <a:endParaRPr lang="en-GB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48" y="5189264"/>
            <a:ext cx="729160" cy="7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524874" y="5376446"/>
            <a:ext cx="729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prstClr val="white"/>
                </a:solidFill>
                <a:latin typeface="Calibri"/>
              </a:rPr>
              <a:t>Sept-Oct 2017</a:t>
            </a:r>
            <a:endParaRPr lang="en-GB" sz="11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99" y="5189261"/>
            <a:ext cx="729160" cy="7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57" y="5174783"/>
            <a:ext cx="729160" cy="7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02" y="5182403"/>
            <a:ext cx="729160" cy="7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1519002" y="5371483"/>
            <a:ext cx="729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Seot</a:t>
            </a:r>
            <a:r>
              <a:rPr lang="en-GB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-Nov 2017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87448" y="5343089"/>
            <a:ext cx="692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Nov</a:t>
            </a:r>
          </a:p>
          <a:p>
            <a:pPr algn="ctr"/>
            <a:r>
              <a:rPr lang="en-GB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2018</a:t>
            </a:r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61144" y="5339928"/>
            <a:ext cx="700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Feb-May 2018</a:t>
            </a:r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5" name="Picture 8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30" y="6240026"/>
            <a:ext cx="2267254" cy="520337"/>
          </a:xfrm>
          <a:prstGeom prst="rect">
            <a:avLst/>
          </a:prstGeom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76" y="5180656"/>
            <a:ext cx="729160" cy="7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2462950" y="5354162"/>
            <a:ext cx="729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Jan</a:t>
            </a:r>
          </a:p>
          <a:p>
            <a:pPr algn="ctr"/>
            <a:r>
              <a:rPr lang="en-GB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2018</a:t>
            </a:r>
            <a:endParaRPr lang="en-GB" sz="1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3693921" y="3113211"/>
            <a:ext cx="1" cy="205808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2248162" y="999553"/>
            <a:ext cx="1650645" cy="553998"/>
          </a:xfrm>
          <a:prstGeom prst="rect">
            <a:avLst/>
          </a:prstGeom>
          <a:solidFill>
            <a:srgbClr val="1F497D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Submit bid to the Woodland Trust to secure trees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1" name="Picture 4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799">
            <a:off x="5289836" y="4737066"/>
            <a:ext cx="1629638" cy="17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Oval 92"/>
          <p:cNvSpPr/>
          <p:nvPr/>
        </p:nvSpPr>
        <p:spPr>
          <a:xfrm>
            <a:off x="5765725" y="5214055"/>
            <a:ext cx="679310" cy="730654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5659844" y="5290599"/>
            <a:ext cx="90561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10 or 11 </a:t>
            </a:r>
            <a:r>
              <a:rPr lang="en-GB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November 2018</a:t>
            </a:r>
          </a:p>
          <a:p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3059748" y="2278836"/>
            <a:ext cx="1466322" cy="707886"/>
          </a:xfrm>
          <a:prstGeom prst="rect">
            <a:avLst/>
          </a:prstGeom>
          <a:solidFill>
            <a:srgbClr val="1F497D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Communication</a:t>
            </a:r>
            <a:r>
              <a:rPr kumimoji="0" lang="en-GB" sz="10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to community groups to finalise arrangements for tree planting</a:t>
            </a: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6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905760" y="-65465"/>
            <a:ext cx="5604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summary…</a:t>
            </a:r>
            <a:endParaRPr lang="en-GB" sz="3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37394" y="519310"/>
            <a:ext cx="616712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point of contact is local community engagement manager (CEM)</a:t>
            </a:r>
          </a:p>
          <a:p>
            <a:pPr marL="3635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CEMs working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sub-groups to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collate the information required</a:t>
            </a:r>
          </a:p>
          <a:p>
            <a:pPr marL="3635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Bid for trees will be submitted to the Woodland Trust - January 2018</a:t>
            </a:r>
          </a:p>
          <a:p>
            <a:pPr marL="3635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Trees delivered to local groups in November 2018 ready for planting</a:t>
            </a:r>
          </a:p>
          <a:p>
            <a:pPr marL="3635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events to mark the planting and commemoration of WW1 – 10/11 November 2018</a:t>
            </a:r>
          </a:p>
          <a:p>
            <a:pPr marL="3635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boards to consider appropriate commemoration and funding for this</a:t>
            </a:r>
          </a:p>
        </p:txBody>
      </p:sp>
      <p:pic>
        <p:nvPicPr>
          <p:cNvPr id="56" name="Picture 5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12" y="6071919"/>
            <a:ext cx="2482202" cy="5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x 16:9 Light">
  <a:themeElements>
    <a:clrScheme name="Six Multicolor">
      <a:dk1>
        <a:srgbClr val="72808A"/>
      </a:dk1>
      <a:lt1>
        <a:sysClr val="window" lastClr="FFFFFF"/>
      </a:lt1>
      <a:dk2>
        <a:srgbClr val="38383C"/>
      </a:dk2>
      <a:lt2>
        <a:srgbClr val="9D877A"/>
      </a:lt2>
      <a:accent1>
        <a:srgbClr val="EF4138"/>
      </a:accent1>
      <a:accent2>
        <a:srgbClr val="F89422"/>
      </a:accent2>
      <a:accent3>
        <a:srgbClr val="8DC643"/>
      </a:accent3>
      <a:accent4>
        <a:srgbClr val="2BAAE1"/>
      </a:accent4>
      <a:accent5>
        <a:srgbClr val="9F2065"/>
      </a:accent5>
      <a:accent6>
        <a:srgbClr val="683091"/>
      </a:accent6>
      <a:hlink>
        <a:srgbClr val="1AA79E"/>
      </a:hlink>
      <a:folHlink>
        <a:srgbClr val="D7DF27"/>
      </a:folHlink>
    </a:clrScheme>
    <a:fontScheme name="Arial1">
      <a:majorFont>
        <a:latin typeface="Arial"/>
        <a:ea typeface=""/>
        <a:cs typeface=""/>
      </a:majorFont>
      <a:minorFont>
        <a:latin typeface="Cantar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D8B411F0A92409331BE8B64BDE632" ma:contentTypeVersion="0" ma:contentTypeDescription="Create a new document." ma:contentTypeScope="" ma:versionID="127285a4a3a6b9568ae5a5995f6abf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7CDC6A-1C32-4585-9FA8-0B643CCA6E15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66EE4B-AD96-40B4-8107-C42427D98D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E125A8-EAF2-49BC-B18F-C4FBDD5644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34691</TotalTime>
  <Words>468</Words>
  <Application>Microsoft Office PowerPoint</Application>
  <PresentationFormat>On-screen Show (4:3)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Cantarell</vt:lpstr>
      <vt:lpstr>Calibri</vt:lpstr>
      <vt:lpstr>Six 16:9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RED;robert@re-d.co.uk</dc:creator>
  <cp:lastModifiedBy>Goodman, Zac</cp:lastModifiedBy>
  <cp:revision>2087</cp:revision>
  <cp:lastPrinted>2015-01-23T11:53:17Z</cp:lastPrinted>
  <dcterms:created xsi:type="dcterms:W3CDTF">2006-08-16T00:00:00Z</dcterms:created>
  <dcterms:modified xsi:type="dcterms:W3CDTF">2017-09-04T11:05:19Z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0x010100A60D8B411F0A92409331BE8B64BDE632</vt:lpwstr>
  </property>
</Properties>
</file>